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21"/>
  </p:notesMasterIdLst>
  <p:handoutMasterIdLst>
    <p:handoutMasterId r:id="rId22"/>
  </p:handoutMasterIdLst>
  <p:sldIdLst>
    <p:sldId id="292" r:id="rId5"/>
    <p:sldId id="319" r:id="rId6"/>
    <p:sldId id="320" r:id="rId7"/>
    <p:sldId id="329" r:id="rId8"/>
    <p:sldId id="322" r:id="rId9"/>
    <p:sldId id="331" r:id="rId10"/>
    <p:sldId id="323" r:id="rId11"/>
    <p:sldId id="324" r:id="rId12"/>
    <p:sldId id="325" r:id="rId13"/>
    <p:sldId id="326" r:id="rId14"/>
    <p:sldId id="327" r:id="rId15"/>
    <p:sldId id="328" r:id="rId16"/>
    <p:sldId id="315" r:id="rId17"/>
    <p:sldId id="330" r:id="rId18"/>
    <p:sldId id="318" r:id="rId19"/>
    <p:sldId id="293" r:id="rId20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DF3FD7-C901-4BA2-87E3-DE97C32D2104}" v="59" dt="2026-09-16T22:53:15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906" autoAdjust="0"/>
  </p:normalViewPr>
  <p:slideViewPr>
    <p:cSldViewPr snapToGrid="0">
      <p:cViewPr varScale="1">
        <p:scale>
          <a:sx n="78" d="100"/>
          <a:sy n="78" d="100"/>
        </p:scale>
        <p:origin x="8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ddeo Manella" userId="6d1de2f7219987f1" providerId="LiveId" clId="{4D68BF73-10AE-4B64-8F48-96B9B0C8CE60}"/>
    <pc:docChg chg="undo custSel modSld">
      <pc:chgData name="Taddeo Manella" userId="6d1de2f7219987f1" providerId="LiveId" clId="{4D68BF73-10AE-4B64-8F48-96B9B0C8CE60}" dt="2026-09-16T22:53:32.514" v="130" actId="1076"/>
      <pc:docMkLst>
        <pc:docMk/>
      </pc:docMkLst>
      <pc:sldChg chg="modSp mod">
        <pc:chgData name="Taddeo Manella" userId="6d1de2f7219987f1" providerId="LiveId" clId="{4D68BF73-10AE-4B64-8F48-96B9B0C8CE60}" dt="2026-09-16T22:50:55.274" v="56" actId="12"/>
        <pc:sldMkLst>
          <pc:docMk/>
          <pc:sldMk cId="1556518114" sldId="318"/>
        </pc:sldMkLst>
        <pc:spChg chg="mod">
          <ac:chgData name="Taddeo Manella" userId="6d1de2f7219987f1" providerId="LiveId" clId="{4D68BF73-10AE-4B64-8F48-96B9B0C8CE60}" dt="2026-09-16T22:50:55.274" v="56" actId="12"/>
          <ac:spMkLst>
            <pc:docMk/>
            <pc:sldMk cId="1556518114" sldId="318"/>
            <ac:spMk id="3" creationId="{8EE50CA3-5EFF-68F6-B0D6-F2DFE8D54E00}"/>
          </ac:spMkLst>
        </pc:spChg>
      </pc:sldChg>
      <pc:sldChg chg="modSp mod">
        <pc:chgData name="Taddeo Manella" userId="6d1de2f7219987f1" providerId="LiveId" clId="{4D68BF73-10AE-4B64-8F48-96B9B0C8CE60}" dt="2026-09-16T22:48:42.534" v="16" actId="14100"/>
        <pc:sldMkLst>
          <pc:docMk/>
          <pc:sldMk cId="2979702576" sldId="322"/>
        </pc:sldMkLst>
        <pc:spChg chg="mod">
          <ac:chgData name="Taddeo Manella" userId="6d1de2f7219987f1" providerId="LiveId" clId="{4D68BF73-10AE-4B64-8F48-96B9B0C8CE60}" dt="2026-09-16T22:48:15.771" v="12" actId="1076"/>
          <ac:spMkLst>
            <pc:docMk/>
            <pc:sldMk cId="2979702576" sldId="322"/>
            <ac:spMk id="4" creationId="{E14E6738-1825-4BA0-B8F6-B2900876FB69}"/>
          </ac:spMkLst>
        </pc:spChg>
        <pc:spChg chg="mod">
          <ac:chgData name="Taddeo Manella" userId="6d1de2f7219987f1" providerId="LiveId" clId="{4D68BF73-10AE-4B64-8F48-96B9B0C8CE60}" dt="2026-09-16T22:48:42.534" v="16" actId="14100"/>
          <ac:spMkLst>
            <pc:docMk/>
            <pc:sldMk cId="2979702576" sldId="322"/>
            <ac:spMk id="12" creationId="{A2BCBAF1-0F47-415E-9896-946FA103A9A2}"/>
          </ac:spMkLst>
        </pc:spChg>
        <pc:spChg chg="mod">
          <ac:chgData name="Taddeo Manella" userId="6d1de2f7219987f1" providerId="LiveId" clId="{4D68BF73-10AE-4B64-8F48-96B9B0C8CE60}" dt="2026-09-16T22:48:09.240" v="10" actId="1076"/>
          <ac:spMkLst>
            <pc:docMk/>
            <pc:sldMk cId="2979702576" sldId="322"/>
            <ac:spMk id="13" creationId="{2F663042-6343-48F7-955B-7AB1361DFDE7}"/>
          </ac:spMkLst>
        </pc:spChg>
        <pc:picChg chg="mod">
          <ac:chgData name="Taddeo Manella" userId="6d1de2f7219987f1" providerId="LiveId" clId="{4D68BF73-10AE-4B64-8F48-96B9B0C8CE60}" dt="2026-09-16T22:48:31.766" v="15" actId="1076"/>
          <ac:picMkLst>
            <pc:docMk/>
            <pc:sldMk cId="2979702576" sldId="322"/>
            <ac:picMk id="5" creationId="{39588F11-0BB1-4801-BF73-7B7103A7B6BA}"/>
          </ac:picMkLst>
        </pc:picChg>
        <pc:picChg chg="mod">
          <ac:chgData name="Taddeo Manella" userId="6d1de2f7219987f1" providerId="LiveId" clId="{4D68BF73-10AE-4B64-8F48-96B9B0C8CE60}" dt="2026-09-16T22:48:21.732" v="13" actId="1076"/>
          <ac:picMkLst>
            <pc:docMk/>
            <pc:sldMk cId="2979702576" sldId="322"/>
            <ac:picMk id="6" creationId="{3D683D6C-A5A2-4966-A84C-E2D5B933AC21}"/>
          </ac:picMkLst>
        </pc:picChg>
        <pc:picChg chg="mod">
          <ac:chgData name="Taddeo Manella" userId="6d1de2f7219987f1" providerId="LiveId" clId="{4D68BF73-10AE-4B64-8F48-96B9B0C8CE60}" dt="2026-09-16T22:48:25.557" v="14" actId="1076"/>
          <ac:picMkLst>
            <pc:docMk/>
            <pc:sldMk cId="2979702576" sldId="322"/>
            <ac:picMk id="7" creationId="{91FAC1E8-F007-47EE-96C1-80D5658A6B3C}"/>
          </ac:picMkLst>
        </pc:picChg>
      </pc:sldChg>
      <pc:sldChg chg="modSp mod">
        <pc:chgData name="Taddeo Manella" userId="6d1de2f7219987f1" providerId="LiveId" clId="{4D68BF73-10AE-4B64-8F48-96B9B0C8CE60}" dt="2026-09-16T22:53:32.514" v="130" actId="1076"/>
        <pc:sldMkLst>
          <pc:docMk/>
          <pc:sldMk cId="3185294499" sldId="330"/>
        </pc:sldMkLst>
        <pc:spChg chg="mod">
          <ac:chgData name="Taddeo Manella" userId="6d1de2f7219987f1" providerId="LiveId" clId="{4D68BF73-10AE-4B64-8F48-96B9B0C8CE60}" dt="2026-09-16T22:51:34.359" v="63" actId="20577"/>
          <ac:spMkLst>
            <pc:docMk/>
            <pc:sldMk cId="3185294499" sldId="330"/>
            <ac:spMk id="4" creationId="{C3D89F31-21BE-4142-9943-2712F91CFCA1}"/>
          </ac:spMkLst>
        </pc:spChg>
        <pc:spChg chg="mod">
          <ac:chgData name="Taddeo Manella" userId="6d1de2f7219987f1" providerId="LiveId" clId="{4D68BF73-10AE-4B64-8F48-96B9B0C8CE60}" dt="2026-09-16T22:51:37.966" v="64" actId="1076"/>
          <ac:spMkLst>
            <pc:docMk/>
            <pc:sldMk cId="3185294499" sldId="330"/>
            <ac:spMk id="6" creationId="{C9C840F5-1199-442C-B960-5F2DAD62660E}"/>
          </ac:spMkLst>
        </pc:spChg>
        <pc:spChg chg="mod">
          <ac:chgData name="Taddeo Manella" userId="6d1de2f7219987f1" providerId="LiveId" clId="{4D68BF73-10AE-4B64-8F48-96B9B0C8CE60}" dt="2026-09-16T22:53:32.514" v="130" actId="1076"/>
          <ac:spMkLst>
            <pc:docMk/>
            <pc:sldMk cId="3185294499" sldId="330"/>
            <ac:spMk id="7" creationId="{F09DF6A8-AFBD-49D5-A36B-12CAE9723666}"/>
          </ac:spMkLst>
        </pc:spChg>
        <pc:spChg chg="mod">
          <ac:chgData name="Taddeo Manella" userId="6d1de2f7219987f1" providerId="LiveId" clId="{4D68BF73-10AE-4B64-8F48-96B9B0C8CE60}" dt="2026-09-16T22:53:28.906" v="129" actId="1076"/>
          <ac:spMkLst>
            <pc:docMk/>
            <pc:sldMk cId="3185294499" sldId="330"/>
            <ac:spMk id="8" creationId="{40876FD7-AE78-442D-B08A-6CECCCE6060E}"/>
          </ac:spMkLst>
        </pc:spChg>
      </pc:sldChg>
      <pc:sldChg chg="modSp mod">
        <pc:chgData name="Taddeo Manella" userId="6d1de2f7219987f1" providerId="LiveId" clId="{4D68BF73-10AE-4B64-8F48-96B9B0C8CE60}" dt="2026-09-16T22:49:29.155" v="18" actId="1076"/>
        <pc:sldMkLst>
          <pc:docMk/>
          <pc:sldMk cId="1744866407" sldId="331"/>
        </pc:sldMkLst>
        <pc:spChg chg="mod">
          <ac:chgData name="Taddeo Manella" userId="6d1de2f7219987f1" providerId="LiveId" clId="{4D68BF73-10AE-4B64-8F48-96B9B0C8CE60}" dt="2026-09-16T22:49:29.155" v="18" actId="1076"/>
          <ac:spMkLst>
            <pc:docMk/>
            <pc:sldMk cId="1744866407" sldId="331"/>
            <ac:spMk id="9" creationId="{68283C59-BF2B-4FEA-90DA-37559CBE93AD}"/>
          </ac:spMkLst>
        </pc:spChg>
        <pc:spChg chg="mod">
          <ac:chgData name="Taddeo Manella" userId="6d1de2f7219987f1" providerId="LiveId" clId="{4D68BF73-10AE-4B64-8F48-96B9B0C8CE60}" dt="2026-09-16T22:49:25.915" v="17" actId="1076"/>
          <ac:spMkLst>
            <pc:docMk/>
            <pc:sldMk cId="1744866407" sldId="331"/>
            <ac:spMk id="11" creationId="{5F573ABA-2456-4953-A609-D1BD08D2B66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02514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Inserire foto prendere da articolo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92759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3530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52661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Non significatività statistica DIRE </a:t>
            </a:r>
            <a:r>
              <a:rPr lang="it-IT"/>
              <a:t>A C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4794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225526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Unire limiti e punti di forza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62965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09682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17/09/2026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23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1509" y="758952"/>
            <a:ext cx="6573329" cy="2642798"/>
          </a:xfrm>
        </p:spPr>
        <p:txBody>
          <a:bodyPr>
            <a:normAutofit fontScale="90000"/>
          </a:bodyPr>
          <a:lstStyle/>
          <a:p>
            <a:r>
              <a:rPr lang="it-IT" sz="4400" dirty="0"/>
              <a:t>Obesità e aggressività biologica nel carcinoma del colon: studio di coorte retrospettivo multicentrico</a:t>
            </a:r>
            <a:br>
              <a:rPr lang="it-IT" sz="3200" dirty="0"/>
            </a:br>
            <a:endParaRPr lang="it-IT" sz="32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68747" y="3580566"/>
            <a:ext cx="5927889" cy="2642798"/>
          </a:xfrm>
        </p:spPr>
        <p:txBody>
          <a:bodyPr>
            <a:normAutofit/>
          </a:bodyPr>
          <a:lstStyle/>
          <a:p>
            <a:r>
              <a:rPr lang="it-IT" dirty="0"/>
              <a:t>s. </a:t>
            </a:r>
            <a:r>
              <a:rPr lang="it-IT" dirty="0" err="1"/>
              <a:t>manella</a:t>
            </a:r>
            <a:endParaRPr lang="it-IT" dirty="0"/>
          </a:p>
          <a:p>
            <a:r>
              <a:rPr lang="it-IT" sz="1200" dirty="0"/>
              <a:t>B. De Luca, E. Marcelli, G. Distefano, M. Giancola, M. </a:t>
            </a:r>
            <a:r>
              <a:rPr lang="it-IT" sz="1200" dirty="0" err="1"/>
              <a:t>Goglia</a:t>
            </a:r>
            <a:r>
              <a:rPr lang="it-IT" sz="1200" dirty="0"/>
              <a:t>, M. </a:t>
            </a:r>
            <a:r>
              <a:rPr lang="it-IT" sz="1200" dirty="0" err="1"/>
              <a:t>Yusef</a:t>
            </a:r>
            <a:r>
              <a:rPr lang="it-IT" sz="1200" dirty="0"/>
              <a:t>, F.M. </a:t>
            </a:r>
            <a:r>
              <a:rPr lang="it-IT" sz="1200" dirty="0" err="1"/>
              <a:t>Carrano</a:t>
            </a:r>
            <a:r>
              <a:rPr lang="it-IT" sz="1200" dirty="0"/>
              <a:t>, G. Silecchia</a:t>
            </a:r>
          </a:p>
          <a:p>
            <a:endParaRPr lang="it-IT" sz="12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0" cap="none" dirty="0"/>
              <a:t>Sapienza Università di Roma,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0" cap="none" dirty="0"/>
              <a:t>AOU - Sant’Andrea,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b="0" cap="none" dirty="0"/>
              <a:t>Roma</a:t>
            </a:r>
            <a:endParaRPr lang="it-IT" sz="28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31D0960-5820-4F60-9473-F64FB5C55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736" y="58911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6E5BF6-7FB5-2F55-C144-966DA392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2261"/>
            <a:ext cx="10058400" cy="1450757"/>
          </a:xfrm>
        </p:spPr>
        <p:txBody>
          <a:bodyPr/>
          <a:lstStyle/>
          <a:p>
            <a:r>
              <a:rPr lang="it-IT" dirty="0">
                <a:solidFill>
                  <a:schemeClr val="tx2"/>
                </a:solidFill>
              </a:rPr>
              <a:t>Cancro del Colon &amp; Obesità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5DB121-7B4E-629C-347B-60F8A7F7B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373" y="2122415"/>
            <a:ext cx="6917889" cy="3800213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/>
              <a:t>Il cancro del colon-retto (CCR) è la </a:t>
            </a:r>
            <a:r>
              <a:rPr lang="it-IT" sz="1800" b="1" dirty="0">
                <a:solidFill>
                  <a:schemeClr val="tx2"/>
                </a:solidFill>
              </a:rPr>
              <a:t>3° neoplasia maligna </a:t>
            </a:r>
            <a:r>
              <a:rPr lang="it-IT" sz="1800" dirty="0"/>
              <a:t>più diagnosticata al mondo e la </a:t>
            </a:r>
            <a:r>
              <a:rPr lang="it-IT" sz="1800" b="1" dirty="0">
                <a:solidFill>
                  <a:schemeClr val="tx2"/>
                </a:solidFill>
              </a:rPr>
              <a:t>2° causa di mortalità </a:t>
            </a:r>
            <a:r>
              <a:rPr lang="it-IT" sz="1800" dirty="0">
                <a:solidFill>
                  <a:schemeClr val="tx2"/>
                </a:solidFill>
              </a:rPr>
              <a:t>correlata al cancro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chemeClr val="tx2"/>
                </a:solidFill>
              </a:rPr>
              <a:t>↓↓ tassi di mortalità </a:t>
            </a:r>
            <a:r>
              <a:rPr lang="it-IT" sz="1800" dirty="0"/>
              <a:t>del CCR grazie a protocolli di screening </a:t>
            </a:r>
            <a:endParaRPr lang="it-IT" sz="1800" u="sng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800" u="sng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chemeClr val="tx2"/>
                </a:solidFill>
              </a:rPr>
              <a:t>Il 43% </a:t>
            </a:r>
            <a:r>
              <a:rPr lang="it-IT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della popolazione mondiale è </a:t>
            </a:r>
            <a:r>
              <a:rPr lang="it-IT" sz="1800" b="1" dirty="0">
                <a:solidFill>
                  <a:schemeClr val="tx2"/>
                </a:solidFill>
              </a:rPr>
              <a:t>affetta da sovrappeso o obesità</a:t>
            </a:r>
          </a:p>
          <a:p>
            <a:pPr marL="0" indent="0">
              <a:buNone/>
            </a:pPr>
            <a:endParaRPr lang="it-IT" sz="1800" b="1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chemeClr val="tx2"/>
                </a:solidFill>
              </a:rPr>
              <a:t>L’11% dei casi di CCR in Europa è correlato all’obesità</a:t>
            </a:r>
            <a:endParaRPr lang="it-IT" sz="1800" dirty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2800" b="1" dirty="0"/>
          </a:p>
          <a:p>
            <a:pPr marL="0" indent="0">
              <a:buNone/>
            </a:pPr>
            <a:endParaRPr lang="it-IT" sz="280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B2C9E8F-F294-4FEE-BEA5-41C41DD0D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182" y="1692855"/>
            <a:ext cx="2249625" cy="223923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CDDE3C9-5790-453E-B9DD-EC0482816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289" y="3874171"/>
            <a:ext cx="2401623" cy="2401623"/>
          </a:xfrm>
          <a:prstGeom prst="rect">
            <a:avLst/>
          </a:prstGeom>
        </p:spPr>
      </p:pic>
      <p:sp>
        <p:nvSpPr>
          <p:cNvPr id="8" name="Google Shape;125;p15">
            <a:extLst>
              <a:ext uri="{FF2B5EF4-FFF2-40B4-BE49-F238E27FC236}">
                <a16:creationId xmlns:a16="http://schemas.microsoft.com/office/drawing/2014/main" id="{0557A09A-E52C-4546-9632-21F7FB14BE15}"/>
              </a:ext>
            </a:extLst>
          </p:cNvPr>
          <p:cNvSpPr txBox="1"/>
          <p:nvPr/>
        </p:nvSpPr>
        <p:spPr>
          <a:xfrm>
            <a:off x="959373" y="6289879"/>
            <a:ext cx="283845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6B7280"/>
                </a:solidFill>
                <a:latin typeface="Open Sans"/>
                <a:ea typeface="Open Sans"/>
                <a:cs typeface="Open Sans"/>
                <a:sym typeface="Open Sans"/>
              </a:rPr>
              <a:t>Goyal et al., Cancers 2025; Harris et al., 2022</a:t>
            </a:r>
            <a:endParaRPr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302CDA5-973B-4B06-8FEA-BBA621F2EC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9100" y="249945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69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6E5BF6-7FB5-2F55-C144-966DA392F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2261"/>
            <a:ext cx="10058400" cy="1450757"/>
          </a:xfrm>
        </p:spPr>
        <p:txBody>
          <a:bodyPr/>
          <a:lstStyle/>
          <a:p>
            <a:r>
              <a:rPr lang="it-IT" dirty="0">
                <a:solidFill>
                  <a:schemeClr val="tx2"/>
                </a:solidFill>
              </a:rPr>
              <a:t>Fisiopatologia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5AD5AAC-3C0B-4CF2-9E34-7B70FE499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Il tessuto adiposo viscerale non è inerte, è un </a:t>
            </a:r>
            <a:r>
              <a:rPr lang="it-IT" b="1" u="sng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organo endocrino attivo </a:t>
            </a:r>
            <a:r>
              <a:rPr lang="it-IT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che crea un microambiente favorevole alla carcinogenesi attraverso meccanismi multipli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8" name="Google Shape;121;p15" descr="image.png">
            <a:extLst>
              <a:ext uri="{FF2B5EF4-FFF2-40B4-BE49-F238E27FC236}">
                <a16:creationId xmlns:a16="http://schemas.microsoft.com/office/drawing/2014/main" id="{51D4C3AE-AC43-4791-BB87-4420ADF9ADE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177852"/>
            <a:ext cx="3492400" cy="267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27;p15" descr="image.png">
            <a:extLst>
              <a:ext uri="{FF2B5EF4-FFF2-40B4-BE49-F238E27FC236}">
                <a16:creationId xmlns:a16="http://schemas.microsoft.com/office/drawing/2014/main" id="{6B9E61B7-F0B9-4CD1-AE13-E4A16694939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525" y="3303239"/>
            <a:ext cx="2667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8;p15">
            <a:extLst>
              <a:ext uri="{FF2B5EF4-FFF2-40B4-BE49-F238E27FC236}">
                <a16:creationId xmlns:a16="http://schemas.microsoft.com/office/drawing/2014/main" id="{F0174A03-F563-4640-AA8F-ED14971CCBDA}"/>
              </a:ext>
            </a:extLst>
          </p:cNvPr>
          <p:cNvSpPr txBox="1"/>
          <p:nvPr/>
        </p:nvSpPr>
        <p:spPr>
          <a:xfrm>
            <a:off x="845525" y="3762062"/>
            <a:ext cx="306694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Infiammazione</a:t>
            </a:r>
            <a:r>
              <a:rPr lang="en-US" sz="1650" b="0" i="0" u="none" strike="noStrike" cap="none" dirty="0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Cronica</a:t>
            </a:r>
            <a:endParaRPr dirty="0"/>
          </a:p>
        </p:txBody>
      </p:sp>
      <p:sp>
        <p:nvSpPr>
          <p:cNvPr id="12" name="Google Shape;129;p15">
            <a:extLst>
              <a:ext uri="{FF2B5EF4-FFF2-40B4-BE49-F238E27FC236}">
                <a16:creationId xmlns:a16="http://schemas.microsoft.com/office/drawing/2014/main" id="{34A43DAC-89EE-4E0A-AF5F-25535DA755CC}"/>
              </a:ext>
            </a:extLst>
          </p:cNvPr>
          <p:cNvSpPr txBox="1"/>
          <p:nvPr/>
        </p:nvSpPr>
        <p:spPr>
          <a:xfrm>
            <a:off x="857250" y="4180573"/>
            <a:ext cx="29209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Produzione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citochine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pro-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infiammatorie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(IL-6, TNF-α)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attivano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vie di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segnalazione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(NF-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κB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, STAT3)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promuovendo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proliferazione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cellulare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inibendo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l'apoptosi</a:t>
            </a:r>
            <a:endParaRPr dirty="0"/>
          </a:p>
        </p:txBody>
      </p:sp>
      <p:pic>
        <p:nvPicPr>
          <p:cNvPr id="13" name="Google Shape;122;p15" descr="image.png">
            <a:extLst>
              <a:ext uri="{FF2B5EF4-FFF2-40B4-BE49-F238E27FC236}">
                <a16:creationId xmlns:a16="http://schemas.microsoft.com/office/drawing/2014/main" id="{21CC13FB-46DE-4798-9E6F-1F5910AD9CE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49650" y="3177851"/>
            <a:ext cx="3492549" cy="267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30;p15" descr="image.png">
            <a:extLst>
              <a:ext uri="{FF2B5EF4-FFF2-40B4-BE49-F238E27FC236}">
                <a16:creationId xmlns:a16="http://schemas.microsoft.com/office/drawing/2014/main" id="{67EA96BC-3431-46C2-9115-9220D118C0B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35400" y="3339243"/>
            <a:ext cx="228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31;p15">
            <a:extLst>
              <a:ext uri="{FF2B5EF4-FFF2-40B4-BE49-F238E27FC236}">
                <a16:creationId xmlns:a16="http://schemas.microsoft.com/office/drawing/2014/main" id="{9661558B-F257-475E-B5FF-E024E6B6372C}"/>
              </a:ext>
            </a:extLst>
          </p:cNvPr>
          <p:cNvSpPr txBox="1"/>
          <p:nvPr/>
        </p:nvSpPr>
        <p:spPr>
          <a:xfrm>
            <a:off x="4635400" y="3756568"/>
            <a:ext cx="3067102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Insulino</a:t>
            </a:r>
            <a:r>
              <a:rPr lang="en-US" sz="1650" b="0" i="0" u="none" strike="noStrike" cap="none" dirty="0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-Resistenza</a:t>
            </a:r>
            <a:endParaRPr dirty="0"/>
          </a:p>
        </p:txBody>
      </p:sp>
      <p:sp>
        <p:nvSpPr>
          <p:cNvPr id="16" name="Google Shape;132;p15">
            <a:extLst>
              <a:ext uri="{FF2B5EF4-FFF2-40B4-BE49-F238E27FC236}">
                <a16:creationId xmlns:a16="http://schemas.microsoft.com/office/drawing/2014/main" id="{1703B967-A1D6-44CB-B147-9C87DF006765}"/>
              </a:ext>
            </a:extLst>
          </p:cNvPr>
          <p:cNvSpPr txBox="1"/>
          <p:nvPr/>
        </p:nvSpPr>
        <p:spPr>
          <a:xfrm>
            <a:off x="4635400" y="4226132"/>
            <a:ext cx="2921049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L'iperinsulinemia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cronica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l'aumento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dell'IGF-1 (Insulin-like Growth Factor 1)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agiscono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come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potenti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mitogeni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sulle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cellule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epiteliali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del colon</a:t>
            </a:r>
            <a:endParaRPr dirty="0"/>
          </a:p>
        </p:txBody>
      </p:sp>
      <p:sp>
        <p:nvSpPr>
          <p:cNvPr id="17" name="Google Shape;125;p15">
            <a:extLst>
              <a:ext uri="{FF2B5EF4-FFF2-40B4-BE49-F238E27FC236}">
                <a16:creationId xmlns:a16="http://schemas.microsoft.com/office/drawing/2014/main" id="{39525F1E-FA22-4B5F-B092-ECACA81955E5}"/>
              </a:ext>
            </a:extLst>
          </p:cNvPr>
          <p:cNvSpPr txBox="1"/>
          <p:nvPr/>
        </p:nvSpPr>
        <p:spPr>
          <a:xfrm>
            <a:off x="571500" y="6344764"/>
            <a:ext cx="2838450" cy="18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6B7280"/>
                </a:solidFill>
                <a:latin typeface="Open Sans"/>
                <a:ea typeface="Open Sans"/>
                <a:cs typeface="Open Sans"/>
                <a:sym typeface="Open Sans"/>
              </a:rPr>
              <a:t>Goyal et al., Cancers 2025; Harris et al., 2022</a:t>
            </a:r>
            <a:endParaRPr dirty="0"/>
          </a:p>
        </p:txBody>
      </p:sp>
      <p:pic>
        <p:nvPicPr>
          <p:cNvPr id="18" name="Google Shape;123;p15" descr="image.png">
            <a:extLst>
              <a:ext uri="{FF2B5EF4-FFF2-40B4-BE49-F238E27FC236}">
                <a16:creationId xmlns:a16="http://schemas.microsoft.com/office/drawing/2014/main" id="{E21BB25E-C0B9-4D52-B468-0EA007A8F00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61529" y="3177850"/>
            <a:ext cx="3492400" cy="2676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33;p15" descr="image.png">
            <a:extLst>
              <a:ext uri="{FF2B5EF4-FFF2-40B4-BE49-F238E27FC236}">
                <a16:creationId xmlns:a16="http://schemas.microsoft.com/office/drawing/2014/main" id="{0099CA05-1291-43A1-81E8-AF9D4ADD36A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413700" y="3301509"/>
            <a:ext cx="3810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134;p15">
            <a:extLst>
              <a:ext uri="{FF2B5EF4-FFF2-40B4-BE49-F238E27FC236}">
                <a16:creationId xmlns:a16="http://schemas.microsoft.com/office/drawing/2014/main" id="{E178F118-A995-44C2-BCBB-C19C14847C96}"/>
              </a:ext>
            </a:extLst>
          </p:cNvPr>
          <p:cNvSpPr txBox="1"/>
          <p:nvPr/>
        </p:nvSpPr>
        <p:spPr>
          <a:xfrm>
            <a:off x="8413700" y="3760450"/>
            <a:ext cx="3066945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Disbiosi</a:t>
            </a:r>
            <a:r>
              <a:rPr lang="en-US" sz="1650" b="0" i="0" u="none" strike="noStrike" cap="none" dirty="0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&amp; </a:t>
            </a: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Acidi</a:t>
            </a:r>
            <a:r>
              <a:rPr lang="en-US" sz="1650" b="0" i="0" u="none" strike="noStrike" cap="none" dirty="0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r>
              <a:rPr lang="en-US" sz="1650" b="0" i="0" u="none" strike="noStrike" cap="none" dirty="0" err="1">
                <a:solidFill>
                  <a:srgbClr val="00336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Biliari</a:t>
            </a:r>
            <a:endParaRPr dirty="0"/>
          </a:p>
        </p:txBody>
      </p:sp>
      <p:sp>
        <p:nvSpPr>
          <p:cNvPr id="21" name="Google Shape;135;p15">
            <a:extLst>
              <a:ext uri="{FF2B5EF4-FFF2-40B4-BE49-F238E27FC236}">
                <a16:creationId xmlns:a16="http://schemas.microsoft.com/office/drawing/2014/main" id="{CF8D91D8-2E7A-4EF7-B560-CEB637056B80}"/>
              </a:ext>
            </a:extLst>
          </p:cNvPr>
          <p:cNvSpPr txBox="1"/>
          <p:nvPr/>
        </p:nvSpPr>
        <p:spPr>
          <a:xfrm>
            <a:off x="8413850" y="4226132"/>
            <a:ext cx="2920900" cy="118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Alterazione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del microbiota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intestinale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aumento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degli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acidi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biliari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secondari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che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hanno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un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effetto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citotossico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diretto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sulla</a:t>
            </a:r>
            <a:r>
              <a:rPr lang="en-US" sz="1200" b="0" i="0" u="none" strike="noStrike" cap="none" dirty="0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 mucosa </a:t>
            </a:r>
            <a:r>
              <a:rPr lang="en-US" sz="1200" b="0" i="0" u="none" strike="noStrike" cap="none" dirty="0" err="1">
                <a:solidFill>
                  <a:srgbClr val="1F2937"/>
                </a:solidFill>
                <a:latin typeface="Open Sans"/>
                <a:ea typeface="Open Sans"/>
                <a:cs typeface="Open Sans"/>
                <a:sym typeface="Open Sans"/>
              </a:rPr>
              <a:t>colica</a:t>
            </a:r>
            <a:endParaRPr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C551E0FE-DC0D-4F39-9BB8-3A965C4E5E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4300" y="212124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35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C8A23-3DD7-42C8-B46A-75B91EF50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Problema clinico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A334024-B644-410D-A228-24E3C1A6D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48" y="1916613"/>
            <a:ext cx="10058400" cy="3760891"/>
          </a:xfrm>
        </p:spPr>
        <p:txBody>
          <a:bodyPr/>
          <a:lstStyle/>
          <a:p>
            <a:pPr marL="0" indent="0" algn="ctr">
              <a:buNone/>
            </a:pPr>
            <a:r>
              <a:rPr lang="it-IT" sz="2300" dirty="0">
                <a:solidFill>
                  <a:schemeClr val="tx2"/>
                </a:solidFill>
              </a:rPr>
              <a:t>L’</a:t>
            </a:r>
            <a:r>
              <a:rPr lang="it-IT" sz="2300" b="1" dirty="0">
                <a:solidFill>
                  <a:schemeClr val="tx2"/>
                </a:solidFill>
              </a:rPr>
              <a:t>obesità</a:t>
            </a:r>
            <a:r>
              <a:rPr lang="it-IT" sz="2300" dirty="0">
                <a:solidFill>
                  <a:schemeClr val="tx2"/>
                </a:solidFill>
              </a:rPr>
              <a:t> è dunque una condizione </a:t>
            </a:r>
            <a:r>
              <a:rPr lang="it-IT" sz="2300" b="1" dirty="0">
                <a:solidFill>
                  <a:schemeClr val="tx2"/>
                </a:solidFill>
              </a:rPr>
              <a:t>indipendente</a:t>
            </a:r>
            <a:r>
              <a:rPr lang="it-IT" sz="2300" dirty="0">
                <a:solidFill>
                  <a:schemeClr val="tx2"/>
                </a:solidFill>
              </a:rPr>
              <a:t> favorente il </a:t>
            </a:r>
            <a:r>
              <a:rPr lang="it-IT" sz="2200" b="1" dirty="0">
                <a:solidFill>
                  <a:schemeClr val="tx2"/>
                </a:solidFill>
              </a:rPr>
              <a:t>cancro del colon-retto</a:t>
            </a:r>
            <a:r>
              <a:rPr lang="it-IT" sz="2300" dirty="0">
                <a:solidFill>
                  <a:schemeClr val="tx2"/>
                </a:solidFill>
              </a:rPr>
              <a:t>? Quanto impatta? </a:t>
            </a:r>
            <a:br>
              <a:rPr lang="it-IT" sz="2300" dirty="0">
                <a:solidFill>
                  <a:schemeClr val="tx2"/>
                </a:solidFill>
              </a:rPr>
            </a:br>
            <a:r>
              <a:rPr lang="it-IT" sz="2300" dirty="0">
                <a:solidFill>
                  <a:schemeClr val="tx2"/>
                </a:solidFill>
              </a:rPr>
              <a:t>Correggere l’obesità può ridurre l’incidenza di CCR?</a:t>
            </a:r>
          </a:p>
          <a:p>
            <a:pPr marL="0" indent="0" algn="ctr">
              <a:buNone/>
            </a:pPr>
            <a:r>
              <a:rPr lang="it-IT" sz="2300" dirty="0">
                <a:solidFill>
                  <a:schemeClr val="tx2"/>
                </a:solidFill>
              </a:rPr>
              <a:t> </a:t>
            </a:r>
            <a:endParaRPr lang="it-IT" dirty="0"/>
          </a:p>
        </p:txBody>
      </p:sp>
      <p:sp>
        <p:nvSpPr>
          <p:cNvPr id="6" name="Freccia destra con strisce 5">
            <a:extLst>
              <a:ext uri="{FF2B5EF4-FFF2-40B4-BE49-F238E27FC236}">
                <a16:creationId xmlns:a16="http://schemas.microsoft.com/office/drawing/2014/main" id="{DF031600-EAD7-48C4-A944-5B2E9BEA2DBC}"/>
              </a:ext>
            </a:extLst>
          </p:cNvPr>
          <p:cNvSpPr/>
          <p:nvPr/>
        </p:nvSpPr>
        <p:spPr>
          <a:xfrm>
            <a:off x="5120640" y="4127828"/>
            <a:ext cx="2011680" cy="91868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26" name="Picture 2" descr="Obesità e sovrappeso: quali sono i rischi reali? - Apoteca Natura">
            <a:extLst>
              <a:ext uri="{FF2B5EF4-FFF2-40B4-BE49-F238E27FC236}">
                <a16:creationId xmlns:a16="http://schemas.microsoft.com/office/drawing/2014/main" id="{E8DDE299-FCA2-454D-91DB-C7BE6399F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3"/>
          <a:stretch/>
        </p:blipFill>
        <p:spPr bwMode="auto">
          <a:xfrm>
            <a:off x="1216548" y="3429000"/>
            <a:ext cx="3158655" cy="2565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81B05C9-0CA5-4D09-A0C5-B65CCB80E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701" y="3180126"/>
            <a:ext cx="3391751" cy="281409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3645FB4-16F9-499A-8FFB-EAE53B468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2560" y="347459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34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5EE410-558A-4DDB-9A33-3DC4E5D1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Disegno dello studio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14E6738-1825-4BA0-B8F6-B2900876FB6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60720" y="1879920"/>
            <a:ext cx="462227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Multicentrico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Osservazionale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Retrospettivo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/>
              <a:t>Gennaio 2024 – Novembre 2025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9588F11-0BB1-4801-BF73-7B7103A7B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581" y="1671218"/>
            <a:ext cx="2711322" cy="575004"/>
          </a:xfrm>
          <a:prstGeom prst="rect">
            <a:avLst/>
          </a:prstGeom>
        </p:spPr>
      </p:pic>
      <p:pic>
        <p:nvPicPr>
          <p:cNvPr id="6" name="Picture 6" descr="C'era una volta… il Farmaco! – Progetto di informazione e formazione su  “Uso sicuro dei farmaci all'interno dei Reparti Pediatrici degli Ospedali  di Roma&quot;">
            <a:extLst>
              <a:ext uri="{FF2B5EF4-FFF2-40B4-BE49-F238E27FC236}">
                <a16:creationId xmlns:a16="http://schemas.microsoft.com/office/drawing/2014/main" id="{3D683D6C-A5A2-4966-A84C-E2D5B933AC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t="2637" r="5831" b="18408"/>
          <a:stretch/>
        </p:blipFill>
        <p:spPr bwMode="auto">
          <a:xfrm>
            <a:off x="7392759" y="2903231"/>
            <a:ext cx="2322440" cy="74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1FAC1E8-F007-47EE-96C1-80D5658A6B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2755" y="2379043"/>
            <a:ext cx="1634083" cy="575004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2BCBAF1-0F47-415E-9896-946FA103A9A2}"/>
              </a:ext>
            </a:extLst>
          </p:cNvPr>
          <p:cNvSpPr txBox="1"/>
          <p:nvPr/>
        </p:nvSpPr>
        <p:spPr>
          <a:xfrm>
            <a:off x="1160722" y="3984663"/>
            <a:ext cx="9467950" cy="120032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sz="2400" dirty="0"/>
              <a:t>ENDPOINT PRIMARIO: Indagare l’impatto dell’obesità sull’ aggressività tumorale del carcinoma del colon trattato con intento curativo con approccio mininvasivo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F663042-6343-48F7-955B-7AB1361DFDE7}"/>
              </a:ext>
            </a:extLst>
          </p:cNvPr>
          <p:cNvSpPr txBox="1"/>
          <p:nvPr/>
        </p:nvSpPr>
        <p:spPr>
          <a:xfrm>
            <a:off x="1160720" y="5386284"/>
            <a:ext cx="7469473" cy="83099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ENDPOINT SECONDARIO: Indagare l’impatto dell’ obesità  sul sampling linfonodale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F91F324-DDE9-46D9-8EDA-B6186043F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71789" y="108256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02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5EE410-558A-4DDB-9A33-3DC4E5D1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Disegno dello studio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9AD309-0270-4FC4-84A6-EE18D6780D4A}"/>
              </a:ext>
            </a:extLst>
          </p:cNvPr>
          <p:cNvSpPr txBox="1"/>
          <p:nvPr/>
        </p:nvSpPr>
        <p:spPr>
          <a:xfrm>
            <a:off x="1165684" y="2012861"/>
            <a:ext cx="350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00B050"/>
                </a:solidFill>
              </a:rPr>
              <a:t>Criteri di Inclusione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8283C59-BF2B-4FEA-90DA-37559CBE93AD}"/>
              </a:ext>
            </a:extLst>
          </p:cNvPr>
          <p:cNvSpPr txBox="1"/>
          <p:nvPr/>
        </p:nvSpPr>
        <p:spPr>
          <a:xfrm>
            <a:off x="1165683" y="2872128"/>
            <a:ext cx="347129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Età ≥ 18 anni</a:t>
            </a:r>
          </a:p>
          <a:p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Chirurgia mininvasiva elettiva a intento curativo</a:t>
            </a:r>
          </a:p>
          <a:p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Adenocarcinoma del Colon</a:t>
            </a:r>
          </a:p>
          <a:p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BMI definito alla diagnosi</a:t>
            </a:r>
          </a:p>
          <a:p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Comorbidità obesità-correlate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Esame Istologico completo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57E559F-2A26-4B91-8653-B6902F20FB90}"/>
              </a:ext>
            </a:extLst>
          </p:cNvPr>
          <p:cNvSpPr txBox="1"/>
          <p:nvPr/>
        </p:nvSpPr>
        <p:spPr>
          <a:xfrm>
            <a:off x="7459204" y="2015759"/>
            <a:ext cx="3567112" cy="520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Criteri di esclusione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F573ABA-2456-4953-A609-D1BD08D2B665}"/>
              </a:ext>
            </a:extLst>
          </p:cNvPr>
          <p:cNvSpPr txBox="1"/>
          <p:nvPr/>
        </p:nvSpPr>
        <p:spPr>
          <a:xfrm>
            <a:off x="7555023" y="2669805"/>
            <a:ext cx="371109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Chirurgia d’urgenza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Neoplasie sincrone o </a:t>
            </a:r>
            <a:r>
              <a:rPr lang="it-IT" sz="1600" b="1" dirty="0" err="1"/>
              <a:t>metacrone</a:t>
            </a: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Recidiva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Chemio-immunoterapia </a:t>
            </a:r>
            <a:r>
              <a:rPr lang="it-IT" sz="1600" b="1" dirty="0" err="1"/>
              <a:t>neoadiuvante</a:t>
            </a: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Sindromi genetiche (FAP </a:t>
            </a:r>
            <a:r>
              <a:rPr lang="it-IT" sz="1600" b="1" dirty="0" err="1"/>
              <a:t>ecc</a:t>
            </a:r>
            <a:r>
              <a:rPr lang="it-IT" sz="1600" b="1" dirty="0"/>
              <a:t>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Dati Clinici Incompleti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/>
              <a:t>Margini di resezione R1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48F4874-87F1-45BF-93E5-5B5C9150A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6103" y="216354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66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6B987D-C55A-4588-9A76-5F36B941E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Materiali e metodi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D5E08D-8BC5-4D31-9CA8-C888F9D67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770" y="1934523"/>
            <a:ext cx="10058400" cy="3760891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tx2"/>
                </a:solidFill>
              </a:rPr>
              <a:t>Parametri istopatologici di aggressività tumorale valutati</a:t>
            </a:r>
          </a:p>
          <a:p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66E7119-0356-4A2F-A5DF-0C17A4304569}"/>
              </a:ext>
            </a:extLst>
          </p:cNvPr>
          <p:cNvSpPr txBox="1"/>
          <p:nvPr/>
        </p:nvSpPr>
        <p:spPr>
          <a:xfrm>
            <a:off x="1097280" y="2424418"/>
            <a:ext cx="43136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Diagnosi istologica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TNM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dirty="0"/>
              <a:t>MSS/MSI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u="sng" dirty="0"/>
              <a:t>Markers di aggressività tumorale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D66393B9-99B0-4601-811C-39A0E2501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45" y="3924787"/>
            <a:ext cx="2047525" cy="2260522"/>
          </a:xfrm>
          <a:prstGeom prst="rect">
            <a:avLst/>
          </a:prstGeom>
        </p:spPr>
      </p:pic>
      <p:sp>
        <p:nvSpPr>
          <p:cNvPr id="6" name="Freccia destra con strisce 5">
            <a:extLst>
              <a:ext uri="{FF2B5EF4-FFF2-40B4-BE49-F238E27FC236}">
                <a16:creationId xmlns:a16="http://schemas.microsoft.com/office/drawing/2014/main" id="{769B45EC-20BB-4867-84FF-DC7DE083F696}"/>
              </a:ext>
            </a:extLst>
          </p:cNvPr>
          <p:cNvSpPr/>
          <p:nvPr/>
        </p:nvSpPr>
        <p:spPr>
          <a:xfrm>
            <a:off x="4943474" y="4237752"/>
            <a:ext cx="2305052" cy="91868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8A0660B-F43F-4368-94FD-6421A0C0AE69}"/>
              </a:ext>
            </a:extLst>
          </p:cNvPr>
          <p:cNvSpPr txBox="1"/>
          <p:nvPr/>
        </p:nvSpPr>
        <p:spPr>
          <a:xfrm>
            <a:off x="7715512" y="2707434"/>
            <a:ext cx="395287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990033"/>
                </a:solidFill>
              </a:rPr>
              <a:t>Invasione </a:t>
            </a:r>
            <a:r>
              <a:rPr lang="it-IT" sz="2000" b="1" dirty="0" err="1">
                <a:solidFill>
                  <a:srgbClr val="990033"/>
                </a:solidFill>
              </a:rPr>
              <a:t>linfo</a:t>
            </a:r>
            <a:r>
              <a:rPr lang="it-IT" sz="2000" b="1" dirty="0">
                <a:solidFill>
                  <a:srgbClr val="990033"/>
                </a:solidFill>
              </a:rPr>
              <a:t>-vascolare, LVI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990033"/>
                </a:solidFill>
              </a:rPr>
              <a:t>Invasione </a:t>
            </a:r>
            <a:r>
              <a:rPr lang="it-IT" sz="2000" b="1" dirty="0" err="1">
                <a:solidFill>
                  <a:srgbClr val="990033"/>
                </a:solidFill>
              </a:rPr>
              <a:t>perineurale</a:t>
            </a:r>
            <a:r>
              <a:rPr lang="it-IT" sz="2000" b="1" dirty="0">
                <a:solidFill>
                  <a:srgbClr val="990033"/>
                </a:solidFill>
              </a:rPr>
              <a:t>, PNI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990033"/>
                </a:solidFill>
              </a:rPr>
              <a:t>Depositi </a:t>
            </a:r>
            <a:r>
              <a:rPr lang="it-IT" sz="2000" b="1" dirty="0" err="1">
                <a:solidFill>
                  <a:srgbClr val="990033"/>
                </a:solidFill>
              </a:rPr>
              <a:t>peritumorali</a:t>
            </a:r>
            <a:endParaRPr lang="it-IT" sz="2000" b="1" dirty="0">
              <a:solidFill>
                <a:srgbClr val="990033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Necrosi tumorale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 err="1"/>
              <a:t>Budding</a:t>
            </a:r>
            <a:r>
              <a:rPr lang="it-IT" sz="2000" b="1" dirty="0"/>
              <a:t> tumorale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Infiltrato linfocitario tumorale, TIL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/>
              <a:t>Infiltrato infiammatorio </a:t>
            </a:r>
            <a:r>
              <a:rPr lang="it-IT" sz="2000" b="1" dirty="0" err="1"/>
              <a:t>peritumorale</a:t>
            </a:r>
            <a:endParaRPr lang="it-IT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 err="1"/>
              <a:t>Grading</a:t>
            </a:r>
            <a:endParaRPr lang="it-IT" sz="2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sz="2000" b="1" dirty="0">
                <a:solidFill>
                  <a:srgbClr val="990033"/>
                </a:solidFill>
              </a:rPr>
              <a:t>Sampling Linfonodale ( ≥ 12)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08C25F1-1AAF-4671-B1D6-47AE01484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4812" y="174171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99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BD482D-3BB0-423E-AB31-E7312A9EF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Materiali e metodi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058948B-A00E-441A-8F1B-4BF318C34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025" y="1866452"/>
            <a:ext cx="10058400" cy="3760788"/>
          </a:xfrm>
        </p:spPr>
        <p:txBody>
          <a:bodyPr/>
          <a:lstStyle/>
          <a:p>
            <a:pPr marL="0" indent="0">
              <a:buNone/>
            </a:pPr>
            <a:r>
              <a:rPr lang="it-IT" sz="2400" b="1" dirty="0">
                <a:solidFill>
                  <a:schemeClr val="tx2"/>
                </a:solidFill>
              </a:rPr>
              <a:t>Analisi statistica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01B4A46-0E3D-4BCB-A34B-3D5013E92CE5}"/>
              </a:ext>
            </a:extLst>
          </p:cNvPr>
          <p:cNvSpPr txBox="1"/>
          <p:nvPr/>
        </p:nvSpPr>
        <p:spPr>
          <a:xfrm>
            <a:off x="3598929" y="2116375"/>
            <a:ext cx="4642629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MODELLI DI REGRESSIONE LOGISTICA MULTIVARIATA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3BD550-8A68-4683-ACC2-B1EF9F10A732}"/>
              </a:ext>
            </a:extLst>
          </p:cNvPr>
          <p:cNvSpPr txBox="1"/>
          <p:nvPr/>
        </p:nvSpPr>
        <p:spPr>
          <a:xfrm>
            <a:off x="2692487" y="3109191"/>
            <a:ext cx="6286500" cy="4616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PROPENSITY SCORE CON MATCHING 1:2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AC560CB-8950-44FD-905E-8FF6180915CE}"/>
              </a:ext>
            </a:extLst>
          </p:cNvPr>
          <p:cNvSpPr txBox="1"/>
          <p:nvPr/>
        </p:nvSpPr>
        <p:spPr>
          <a:xfrm>
            <a:off x="4181783" y="3746846"/>
            <a:ext cx="3803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u="sng" dirty="0"/>
              <a:t>BIAS DI SELEZIONE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A2A7AE0-D384-4AEF-837E-FB037F783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6622" y="4522232"/>
            <a:ext cx="533534" cy="58272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8055062-7612-4453-AB32-A1A7A9182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321" y="4254495"/>
            <a:ext cx="1210462" cy="163608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C047830-A8A5-4685-8983-291AA5328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9677" y="4233105"/>
            <a:ext cx="1069310" cy="162261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BEACF3B-FECE-45BF-95EF-E0CB438504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619" y="4233105"/>
            <a:ext cx="1069310" cy="1622615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D7251B8-8D19-495C-B124-EBCD250CEFA8}"/>
              </a:ext>
            </a:extLst>
          </p:cNvPr>
          <p:cNvSpPr txBox="1"/>
          <p:nvPr/>
        </p:nvSpPr>
        <p:spPr>
          <a:xfrm>
            <a:off x="3066964" y="5950223"/>
            <a:ext cx="1019175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BMI &gt; 30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278677B-91C2-451A-9A43-28435F5B32E8}"/>
              </a:ext>
            </a:extLst>
          </p:cNvPr>
          <p:cNvSpPr txBox="1"/>
          <p:nvPr/>
        </p:nvSpPr>
        <p:spPr>
          <a:xfrm>
            <a:off x="8334005" y="5950223"/>
            <a:ext cx="104775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BMI &lt; 30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12F4AAE-F262-40B6-A01C-8E7E8847B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929" y="294532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77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8CF95D-9C12-4D08-ABB3-6C31A202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79950BC-64E6-4773-A97E-92A18C26CD5B}"/>
              </a:ext>
            </a:extLst>
          </p:cNvPr>
          <p:cNvSpPr txBox="1"/>
          <p:nvPr/>
        </p:nvSpPr>
        <p:spPr>
          <a:xfrm>
            <a:off x="1216549" y="1895571"/>
            <a:ext cx="6979496" cy="83085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2400" dirty="0"/>
              <a:t>196 Pazienti </a:t>
            </a:r>
            <a:r>
              <a:rPr lang="it-IT" sz="2400" dirty="0">
                <a:sym typeface="Wingdings" panose="05000000000000000000" pitchFamily="2" charset="2"/>
              </a:rPr>
              <a:t>inclusi nella stima del Propensity Score con matching 1:2  126 Pazienti</a:t>
            </a:r>
            <a:endParaRPr lang="it-IT" sz="2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4B03EA9-6146-4A41-8890-2D1AD47DB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548" y="3057821"/>
            <a:ext cx="5225560" cy="3247599"/>
          </a:xfrm>
          <a:prstGeom prst="rect">
            <a:avLst/>
          </a:prstGeom>
        </p:spPr>
      </p:pic>
      <p:sp>
        <p:nvSpPr>
          <p:cNvPr id="7" name="Connettore 6">
            <a:extLst>
              <a:ext uri="{FF2B5EF4-FFF2-40B4-BE49-F238E27FC236}">
                <a16:creationId xmlns:a16="http://schemas.microsoft.com/office/drawing/2014/main" id="{1416D0C8-1200-473E-8C1A-F13873069DAA}"/>
              </a:ext>
            </a:extLst>
          </p:cNvPr>
          <p:cNvSpPr/>
          <p:nvPr/>
        </p:nvSpPr>
        <p:spPr>
          <a:xfrm>
            <a:off x="7880526" y="3057821"/>
            <a:ext cx="3019425" cy="293370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Differenze medie standardizzate per tutte le </a:t>
            </a:r>
            <a:r>
              <a:rPr lang="it-IT" dirty="0" err="1"/>
              <a:t>covariate</a:t>
            </a:r>
            <a:r>
              <a:rPr lang="it-IT" dirty="0"/>
              <a:t> basali incluse nel modello &lt; 0,1           </a:t>
            </a: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u="sng" dirty="0">
                <a:sym typeface="Wingdings" panose="05000000000000000000" pitchFamily="2" charset="2"/>
              </a:rPr>
              <a:t>equilibrio tra i due gruppi</a:t>
            </a:r>
            <a:endParaRPr lang="it-IT" u="sng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C1CFE8A-76DB-45FC-B6E4-40814F1C4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9900" y="201957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57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E41339-8F45-4493-A891-F77A6D6F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Risultati: analisi </a:t>
            </a:r>
            <a:r>
              <a:rPr lang="it-IT" dirty="0" err="1"/>
              <a:t>univariata</a:t>
            </a:r>
            <a:endParaRPr lang="it-IT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1245A12-235C-4770-8F42-062DE56E7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6429" y="2007532"/>
            <a:ext cx="7708946" cy="39570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6E526E6-0B5E-447F-85E5-D9157B3B94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395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9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7E9DD3-B4A1-4222-8AB9-74BA1C55C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Risultati: analisi multivariata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BF002F5E-4BF4-4725-803F-BD92ADAE94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238" y="1837189"/>
            <a:ext cx="6466099" cy="451327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9812E1A-65AB-4A72-8D3F-149E59BE9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533" y="2934722"/>
            <a:ext cx="876803" cy="61172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1D91F8B-3925-409A-B013-59698C56F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533" y="3699520"/>
            <a:ext cx="876803" cy="61172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432DBBB-6F4F-4EB8-86BC-993D1980E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3853" y="28660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71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F679FD-510A-4D57-8243-9FBB0F0C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Take home </a:t>
            </a:r>
            <a:r>
              <a:rPr lang="it-IT" dirty="0" err="1"/>
              <a:t>message</a:t>
            </a:r>
            <a:endParaRPr lang="it-IT" dirty="0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FCCFCE4B-9729-4B4C-B887-1B4A3A13EC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7280" y="1864919"/>
            <a:ext cx="1301412" cy="13208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9D1339C-3D65-4EEF-802B-C41174866D2C}"/>
              </a:ext>
            </a:extLst>
          </p:cNvPr>
          <p:cNvSpPr txBox="1"/>
          <p:nvPr/>
        </p:nvSpPr>
        <p:spPr>
          <a:xfrm>
            <a:off x="2810573" y="1916092"/>
            <a:ext cx="8220949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00" b="1" dirty="0"/>
              <a:t>L’obesità sembra essere associata </a:t>
            </a:r>
            <a:r>
              <a:rPr lang="it-IT" sz="1900" dirty="0"/>
              <a:t>in maniera indipendente a:</a:t>
            </a:r>
          </a:p>
          <a:p>
            <a:endParaRPr lang="it-IT" sz="1900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b="1" dirty="0"/>
              <a:t>Aumento dell’invasione peri-neurale (PNI)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9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b="1" dirty="0"/>
              <a:t>Presenza di più depositi peri-tumorali</a:t>
            </a:r>
            <a:endParaRPr lang="it-IT" sz="19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BD8218C-185B-416E-AF31-DBD9DFF57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4316233"/>
            <a:ext cx="1301412" cy="134728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80739CE-701E-4B3E-90D4-99D1BF602989}"/>
              </a:ext>
            </a:extLst>
          </p:cNvPr>
          <p:cNvSpPr txBox="1"/>
          <p:nvPr/>
        </p:nvSpPr>
        <p:spPr>
          <a:xfrm>
            <a:off x="2810573" y="3968078"/>
            <a:ext cx="6134100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900" b="1" dirty="0"/>
              <a:t>L’obesità non è associata </a:t>
            </a:r>
            <a:r>
              <a:rPr lang="it-IT" sz="1900" dirty="0"/>
              <a:t>in maniera indipendente a:</a:t>
            </a:r>
          </a:p>
          <a:p>
            <a:endParaRPr lang="it-IT" sz="19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dirty="0"/>
              <a:t>Invasione </a:t>
            </a:r>
            <a:r>
              <a:rPr lang="it-IT" sz="1900" dirty="0" err="1"/>
              <a:t>linfovascolare</a:t>
            </a:r>
            <a:r>
              <a:rPr lang="it-IT" sz="1900" dirty="0"/>
              <a:t> (LVI)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9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dirty="0"/>
              <a:t>Necrosi tumorale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it-IT" sz="19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900" dirty="0"/>
              <a:t>Elevato </a:t>
            </a:r>
            <a:r>
              <a:rPr lang="it-IT" sz="1900" dirty="0" err="1"/>
              <a:t>grading</a:t>
            </a:r>
            <a:endParaRPr lang="it-IT" sz="1900" dirty="0"/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EC9B14A-50D6-4B17-98C7-0C42DAF5F831}"/>
              </a:ext>
            </a:extLst>
          </p:cNvPr>
          <p:cNvSpPr txBox="1"/>
          <p:nvPr/>
        </p:nvSpPr>
        <p:spPr>
          <a:xfrm>
            <a:off x="7340366" y="4989876"/>
            <a:ext cx="4330795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74D8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>
                <a:solidFill>
                  <a:schemeClr val="bg1"/>
                </a:solidFill>
              </a:rPr>
              <a:t>Linfoadenectomia</a:t>
            </a:r>
            <a:r>
              <a:rPr lang="it-IT" sz="2400" dirty="0">
                <a:solidFill>
                  <a:schemeClr val="bg1"/>
                </a:solidFill>
              </a:rPr>
              <a:t>: 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</a:rPr>
              <a:t>il SAMPLING LINFONODALE NON è influenzato dall’obesità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6237D95-BDBB-4E05-AF4B-5632DD9ADD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7655156" y="2645149"/>
            <a:ext cx="876803" cy="61172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72D0BBA-7FC2-4B84-8A42-CD4D8DB70F99}"/>
              </a:ext>
            </a:extLst>
          </p:cNvPr>
          <p:cNvSpPr txBox="1"/>
          <p:nvPr/>
        </p:nvSpPr>
        <p:spPr>
          <a:xfrm>
            <a:off x="8651007" y="2441516"/>
            <a:ext cx="2380515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74D8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/>
                </a:solidFill>
              </a:rPr>
              <a:t>Maggiore aggressività tumorale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2CA102F-DD11-4345-849A-2280BE842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1264" y="15955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2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5F522F-B895-8009-4E9A-3A476646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Punti di forza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AEC2CB-71BC-FDD5-B385-CC517C152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71700"/>
            <a:ext cx="10439724" cy="3364017"/>
          </a:xfrm>
        </p:spPr>
        <p:txBody>
          <a:bodyPr>
            <a:normAutofit/>
          </a:bodyPr>
          <a:lstStyle/>
          <a:p>
            <a:r>
              <a:rPr lang="it-IT" sz="2600" dirty="0"/>
              <a:t> Studio Multicentrico</a:t>
            </a:r>
          </a:p>
          <a:p>
            <a:r>
              <a:rPr lang="it-IT" sz="2600" dirty="0"/>
              <a:t> Coinvolgimento di centri ad alto volume</a:t>
            </a:r>
          </a:p>
          <a:p>
            <a:r>
              <a:rPr lang="it-IT" sz="2600" dirty="0"/>
              <a:t> Coorte omogenea per standard diagnostici,  stadiazione, studio genetico</a:t>
            </a:r>
          </a:p>
          <a:p>
            <a:r>
              <a:rPr lang="it-IT" sz="2600" dirty="0"/>
              <a:t> Approccio Mini-invasivo</a:t>
            </a:r>
          </a:p>
          <a:p>
            <a:r>
              <a:rPr lang="it-IT" sz="2600" dirty="0"/>
              <a:t> Rigorosi criteri di inclusione ed esclusione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C79184E-EC5E-9BC3-5DFD-782A2C230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8783" y="4197688"/>
            <a:ext cx="3505200" cy="237370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07B63A2-FBEA-4653-8FA7-EE5FC6ED0A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2229" y="161923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6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AE6730-73C3-4CA6-AAFF-E3A4DD5BC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Limiti dello studio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D89F31-21BE-4142-9943-2712F91CFC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7280" y="1518140"/>
            <a:ext cx="4036911" cy="492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it-IT" sz="2800" dirty="0"/>
          </a:p>
          <a:p>
            <a:r>
              <a:rPr lang="it-IT" sz="2800" dirty="0" err="1"/>
              <a:t>Bias</a:t>
            </a:r>
            <a:r>
              <a:rPr lang="it-IT" sz="2800" dirty="0"/>
              <a:t> di selezione legati al disegno retrospettivo dello studio</a:t>
            </a:r>
          </a:p>
          <a:p>
            <a:endParaRPr lang="it-IT" sz="2800" dirty="0"/>
          </a:p>
          <a:p>
            <a:endParaRPr lang="it-IT" sz="2800" dirty="0"/>
          </a:p>
          <a:p>
            <a:r>
              <a:rPr lang="it-IT" sz="2800" dirty="0"/>
              <a:t>BMI come unico indicatore di obesità</a:t>
            </a:r>
          </a:p>
          <a:p>
            <a:endParaRPr lang="it-IT" sz="3200" dirty="0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id="{16D33622-11A1-4F66-8FB0-BC6E7E53D3A7}"/>
              </a:ext>
            </a:extLst>
          </p:cNvPr>
          <p:cNvSpPr/>
          <p:nvPr/>
        </p:nvSpPr>
        <p:spPr>
          <a:xfrm>
            <a:off x="5541016" y="2241879"/>
            <a:ext cx="1323975" cy="866775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C9C840F5-1199-442C-B960-5F2DAD62660E}"/>
              </a:ext>
            </a:extLst>
          </p:cNvPr>
          <p:cNvSpPr/>
          <p:nvPr/>
        </p:nvSpPr>
        <p:spPr>
          <a:xfrm>
            <a:off x="5464492" y="4782019"/>
            <a:ext cx="1323975" cy="866775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09DF6A8-AFBD-49D5-A36B-12CAE9723666}"/>
              </a:ext>
            </a:extLst>
          </p:cNvPr>
          <p:cNvSpPr txBox="1"/>
          <p:nvPr/>
        </p:nvSpPr>
        <p:spPr>
          <a:xfrm>
            <a:off x="7707631" y="1876535"/>
            <a:ext cx="3891468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u="sng" dirty="0"/>
              <a:t>L’ampio intervallo di confidenza </a:t>
            </a:r>
            <a:r>
              <a:rPr lang="it-IT" dirty="0"/>
              <a:t>ottenuto relativamente all’associazione tra </a:t>
            </a:r>
            <a:r>
              <a:rPr lang="it-IT" u="sng" dirty="0"/>
              <a:t>obesità e invasione peri-neurale</a:t>
            </a:r>
            <a:r>
              <a:rPr lang="it-IT" dirty="0"/>
              <a:t> suggerisce la necessità di </a:t>
            </a:r>
            <a:r>
              <a:rPr lang="it-IT" b="1" dirty="0"/>
              <a:t>ampliare le coorti di studio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0876FD7-AE78-442D-B08A-6CECCCE6060E}"/>
              </a:ext>
            </a:extLst>
          </p:cNvPr>
          <p:cNvSpPr txBox="1"/>
          <p:nvPr/>
        </p:nvSpPr>
        <p:spPr>
          <a:xfrm>
            <a:off x="7707630" y="4476742"/>
            <a:ext cx="3891469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b="1" dirty="0"/>
              <a:t>MUO: Metabolically Unhealthy Obesity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/>
              <a:t>Obesità viscerale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/>
              <a:t>Sindrome metabolica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it-IT" dirty="0"/>
              <a:t>Insulino resistenza</a:t>
            </a:r>
          </a:p>
        </p:txBody>
      </p:sp>
    </p:spTree>
    <p:extLst>
      <p:ext uri="{BB962C8B-B14F-4D97-AF65-F5344CB8AC3E}">
        <p14:creationId xmlns:p14="http://schemas.microsoft.com/office/powerpoint/2010/main" val="318529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5A07F2-AF78-3358-21DF-B8DD0009B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Work in progress…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E50CA3-5EFF-68F6-B0D6-F2DFE8D54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023963"/>
            <a:ext cx="6130834" cy="3810780"/>
          </a:xfrm>
        </p:spPr>
        <p:txBody>
          <a:bodyPr>
            <a:normAutofit fontScale="92500" lnSpcReduction="10000"/>
          </a:bodyPr>
          <a:lstStyle/>
          <a:p>
            <a:r>
              <a:rPr lang="it-IT" sz="2600" b="1" dirty="0"/>
              <a:t>Coinvolgimento di ulteriori 3 centri i internazionali </a:t>
            </a:r>
            <a:r>
              <a:rPr lang="it-IT" sz="2600" dirty="0"/>
              <a:t>per</a:t>
            </a:r>
            <a:r>
              <a:rPr lang="it-IT" sz="2600" b="1" dirty="0"/>
              <a:t> ampliare le coorti di studio </a:t>
            </a:r>
            <a:r>
              <a:rPr lang="it-IT" sz="2600" dirty="0"/>
              <a:t>e aumentare la significatività statistica dei risultati ottenuti</a:t>
            </a:r>
          </a:p>
          <a:p>
            <a:endParaRPr lang="it-IT" sz="2600" dirty="0"/>
          </a:p>
          <a:p>
            <a:r>
              <a:rPr lang="it-IT" sz="2600" b="1" dirty="0">
                <a:sym typeface="Wingdings" panose="05000000000000000000" pitchFamily="2" charset="2"/>
              </a:rPr>
              <a:t>Studio prospettico</a:t>
            </a:r>
          </a:p>
          <a:p>
            <a:endParaRPr lang="it-IT" sz="2600" dirty="0"/>
          </a:p>
          <a:p>
            <a:r>
              <a:rPr lang="it-IT" sz="2600" dirty="0"/>
              <a:t>Realizzare </a:t>
            </a:r>
            <a:r>
              <a:rPr lang="it-IT" sz="2600" b="1" dirty="0">
                <a:solidFill>
                  <a:schemeClr val="tx2"/>
                </a:solidFill>
              </a:rPr>
              <a:t>percorsi multidisciplinari specifici  per pazienti Obesi con Cancro del Colon</a:t>
            </a:r>
          </a:p>
          <a:p>
            <a:pPr>
              <a:buFont typeface="Wingdings" panose="05000000000000000000" pitchFamily="2" charset="2"/>
              <a:buChar char="à"/>
            </a:pPr>
            <a:endParaRPr lang="it-IT" b="1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938D59-8781-49F1-B8E1-BD0F496B5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779" y="1637499"/>
            <a:ext cx="4304403" cy="358300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FA08085-8CCE-4830-87A9-52FFCBFB8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6980" y="130628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18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CB38D93-AC0E-4C75-B1C5-242C435C3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3521" y="5974080"/>
            <a:ext cx="2280102" cy="66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177</TotalTime>
  <Words>687</Words>
  <Application>Microsoft Office PowerPoint</Application>
  <PresentationFormat>Widescreen</PresentationFormat>
  <Paragraphs>142</Paragraphs>
  <Slides>16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Calibri</vt:lpstr>
      <vt:lpstr>Montserrat SemiBold</vt:lpstr>
      <vt:lpstr>Open Sans</vt:lpstr>
      <vt:lpstr>Wingdings</vt:lpstr>
      <vt:lpstr>RetrospectVTI</vt:lpstr>
      <vt:lpstr>Obesità e aggressività biologica nel carcinoma del colon: studio di coorte retrospettivo multicentrico </vt:lpstr>
      <vt:lpstr>Cancro del Colon &amp; Obesità</vt:lpstr>
      <vt:lpstr>Fisiopatologia</vt:lpstr>
      <vt:lpstr>Problema clinico</vt:lpstr>
      <vt:lpstr>Disegno dello studio</vt:lpstr>
      <vt:lpstr>Disegno dello studio</vt:lpstr>
      <vt:lpstr>Materiali e metodi</vt:lpstr>
      <vt:lpstr>Materiali e metodi</vt:lpstr>
      <vt:lpstr>Risultati</vt:lpstr>
      <vt:lpstr>Risultati: analisi univariata</vt:lpstr>
      <vt:lpstr>Risultati: analisi multivariata</vt:lpstr>
      <vt:lpstr>Take home message</vt:lpstr>
      <vt:lpstr>Punti di forza</vt:lpstr>
      <vt:lpstr>Limiti dello studio</vt:lpstr>
      <vt:lpstr>Work in progress…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Taddeo Manella</cp:lastModifiedBy>
  <cp:revision>65</cp:revision>
  <dcterms:created xsi:type="dcterms:W3CDTF">2022-02-27T17:36:31Z</dcterms:created>
  <dcterms:modified xsi:type="dcterms:W3CDTF">2026-09-16T22:53:35Z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